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4" r:id="rId9"/>
    <p:sldId id="265" r:id="rId10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51098" y="5958838"/>
            <a:ext cx="730417" cy="84013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7" y="0"/>
            <a:ext cx="9133332" cy="642213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46948" y="5958838"/>
            <a:ext cx="734568" cy="8442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51098" y="5958838"/>
            <a:ext cx="730417" cy="84013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64053" y="346074"/>
            <a:ext cx="4215892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0087" y="1280921"/>
            <a:ext cx="7643825" cy="4141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23"/>
            <a:ext cx="9081770" cy="6804659"/>
            <a:chOff x="0" y="1523"/>
            <a:chExt cx="9081770" cy="68046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23"/>
              <a:ext cx="9060416" cy="63319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46947" y="5961886"/>
              <a:ext cx="734568" cy="8442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72967" y="47243"/>
              <a:ext cx="5908548" cy="84429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334516" y="2627198"/>
            <a:ext cx="689483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31770" marR="5080" indent="-2719070" algn="ctr">
              <a:lnSpc>
                <a:spcPct val="100000"/>
              </a:lnSpc>
              <a:spcBef>
                <a:spcPts val="105"/>
              </a:spcBef>
            </a:pPr>
            <a:r>
              <a:rPr lang="ru-RU" sz="3200" b="1" spc="-10" dirty="0">
                <a:latin typeface="Times New Roman"/>
                <a:cs typeface="Times New Roman"/>
              </a:rPr>
              <a:t>Планирование бизнеса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70530" y="1842261"/>
            <a:ext cx="4259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30" dirty="0">
                <a:latin typeface="Times New Roman"/>
                <a:cs typeface="Times New Roman"/>
              </a:rPr>
              <a:t>ИНДИВИДУАЛЬНЫЙ </a:t>
            </a:r>
            <a:r>
              <a:rPr sz="2400" b="0" spc="-10" dirty="0">
                <a:latin typeface="Times New Roman"/>
                <a:cs typeface="Times New Roman"/>
              </a:rPr>
              <a:t>ПРОЕКТ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33850" y="4634229"/>
            <a:ext cx="4558030" cy="1905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31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Работу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выполнил</a:t>
            </a:r>
            <a:endParaRPr sz="2000" dirty="0">
              <a:latin typeface="Times New Roman"/>
              <a:cs typeface="Times New Roman"/>
            </a:endParaRPr>
          </a:p>
          <a:p>
            <a:pPr marL="1250315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студент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группы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cs typeface="Times New Roman"/>
              </a:rPr>
              <a:t>_____________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 err="1">
                <a:latin typeface="Times New Roman"/>
                <a:cs typeface="Times New Roman"/>
              </a:rPr>
              <a:t>Пермь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202</a:t>
            </a:r>
            <a:r>
              <a:rPr lang="ru-RU" sz="2000" spc="-20" dirty="0">
                <a:latin typeface="Times New Roman"/>
                <a:cs typeface="Times New Roman"/>
              </a:rPr>
              <a:t>2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39555" cy="6803390"/>
            <a:chOff x="0" y="0"/>
            <a:chExt cx="9139555" cy="68033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39428" cy="64221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34756" y="5958838"/>
              <a:ext cx="734568" cy="84429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56585" y="295783"/>
            <a:ext cx="30067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АКТ</a:t>
            </a:r>
            <a:r>
              <a:rPr spc="-550" dirty="0"/>
              <a:t>У</a:t>
            </a:r>
            <a:r>
              <a:rPr spc="-5" dirty="0"/>
              <a:t>АЛЬН</a:t>
            </a:r>
            <a:r>
              <a:rPr spc="25" dirty="0"/>
              <a:t>О</a:t>
            </a:r>
            <a:r>
              <a:rPr spc="-5" dirty="0"/>
              <a:t>СТЬ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06576" y="2226386"/>
            <a:ext cx="747522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latin typeface="Times New Roman"/>
                <a:cs typeface="Times New Roman"/>
              </a:rPr>
              <a:t>Планирование является механизмом распределения ресурсов между организациями и внутри них, которые проводятся в отличие от рыночного механизма Актуальность темы вызвана необходимостью планирования.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39555" cy="6799580"/>
            <a:chOff x="0" y="0"/>
            <a:chExt cx="9139555" cy="6799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39428" cy="64084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34756" y="5945122"/>
              <a:ext cx="734568" cy="84429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46451" y="343916"/>
            <a:ext cx="45250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ЦЕЛЬ</a:t>
            </a:r>
            <a:r>
              <a:rPr spc="-70" dirty="0"/>
              <a:t> </a:t>
            </a:r>
            <a:r>
              <a:rPr dirty="0"/>
              <a:t>И</a:t>
            </a:r>
            <a:r>
              <a:rPr spc="-75" dirty="0"/>
              <a:t> </a:t>
            </a:r>
            <a:r>
              <a:rPr spc="-80" dirty="0"/>
              <a:t>ЗАДАЧИ</a:t>
            </a:r>
            <a:r>
              <a:rPr spc="-65" dirty="0"/>
              <a:t> </a:t>
            </a:r>
            <a:r>
              <a:rPr spc="-35" dirty="0"/>
              <a:t>РАБОТЫ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4339" y="1450594"/>
            <a:ext cx="7549515" cy="18190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875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Цель: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cs typeface="Times New Roman"/>
              </a:rPr>
              <a:t>определить понятие и сущность планирования</a:t>
            </a:r>
            <a:r>
              <a:rPr sz="2000" spc="-10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98755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latin typeface="Times New Roman"/>
                <a:cs typeface="Times New Roman"/>
              </a:rPr>
              <a:t>Задачи:</a:t>
            </a:r>
            <a:endParaRPr sz="2000" dirty="0">
              <a:latin typeface="Times New Roman"/>
              <a:cs typeface="Times New Roman"/>
            </a:endParaRPr>
          </a:p>
          <a:p>
            <a:pPr marL="282575" indent="-27051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282575" algn="l"/>
                <a:tab pos="283210" algn="l"/>
              </a:tabLst>
            </a:pPr>
            <a:r>
              <a:rPr lang="ru-RU" sz="2000" dirty="0">
                <a:latin typeface="Times New Roman"/>
                <a:cs typeface="Times New Roman"/>
              </a:rPr>
              <a:t>1.	Проанализировать предметную область,</a:t>
            </a:r>
          </a:p>
          <a:p>
            <a:pPr marL="282575" indent="-27051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282575" algn="l"/>
                <a:tab pos="283210" algn="l"/>
              </a:tabLst>
            </a:pPr>
            <a:r>
              <a:rPr lang="ru-RU" sz="2000" dirty="0">
                <a:latin typeface="Times New Roman"/>
                <a:cs typeface="Times New Roman"/>
              </a:rPr>
              <a:t>2.	Разработать бизнес  - план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" y="0"/>
            <a:ext cx="9139555" cy="6803390"/>
            <a:chOff x="4572" y="0"/>
            <a:chExt cx="9139555" cy="68033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" y="0"/>
              <a:ext cx="9139428" cy="64221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40852" y="5958838"/>
              <a:ext cx="734568" cy="84429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3903" y="280796"/>
            <a:ext cx="85064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ТЕОРЕТИЧЕСКИЕ</a:t>
            </a:r>
            <a:r>
              <a:rPr sz="3200" spc="-25" dirty="0"/>
              <a:t> </a:t>
            </a:r>
            <a:r>
              <a:rPr sz="3200" dirty="0"/>
              <a:t>ОСНОВЫ</a:t>
            </a:r>
            <a:r>
              <a:rPr sz="3200" spc="-20" dirty="0"/>
              <a:t> </a:t>
            </a:r>
            <a:r>
              <a:rPr sz="3200" spc="-85" dirty="0"/>
              <a:t>РАЗРАБОТКИ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1554607" y="1865833"/>
            <a:ext cx="5176520" cy="13202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spc="-10" dirty="0">
                <a:latin typeface="Times New Roman"/>
                <a:cs typeface="Times New Roman"/>
              </a:rPr>
              <a:t>Изучение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предметной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области.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900" dirty="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ru-RU" sz="2800" dirty="0">
                <a:latin typeface="Times New Roman"/>
                <a:cs typeface="Times New Roman"/>
              </a:rPr>
              <a:t>Основы бизнес планирования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39555" cy="6799580"/>
            <a:chOff x="0" y="0"/>
            <a:chExt cx="9139555" cy="6799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39428" cy="64114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34756" y="5948171"/>
              <a:ext cx="734568" cy="84429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66494" y="307594"/>
            <a:ext cx="57759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АНАЛИЗ</a:t>
            </a:r>
            <a:r>
              <a:rPr sz="3200" spc="-105" dirty="0"/>
              <a:t> </a:t>
            </a:r>
            <a:r>
              <a:rPr sz="3200" dirty="0"/>
              <a:t>БАЗЫ</a:t>
            </a:r>
            <a:r>
              <a:rPr sz="3200" spc="-85" dirty="0"/>
              <a:t> РАЗРАБОТКИ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1482597" y="1947164"/>
            <a:ext cx="4182110" cy="18825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Характеристика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предприятия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sz="2400" dirty="0">
                <a:latin typeface="Times New Roman"/>
                <a:cs typeface="Times New Roman"/>
              </a:rPr>
              <a:t>Резюме проекта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4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36380" cy="6803390"/>
            <a:chOff x="0" y="0"/>
            <a:chExt cx="9136380" cy="68033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36380" cy="64221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33231" y="5958838"/>
              <a:ext cx="734568" cy="84429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56741" y="359486"/>
            <a:ext cx="643191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7705" marR="5080" indent="-675640">
              <a:lnSpc>
                <a:spcPct val="100000"/>
              </a:lnSpc>
              <a:spcBef>
                <a:spcPts val="105"/>
              </a:spcBef>
            </a:pPr>
            <a:r>
              <a:rPr sz="3200" spc="-35" dirty="0"/>
              <a:t>ПРАКТИЧЕСКАЯ</a:t>
            </a:r>
            <a:r>
              <a:rPr sz="3200" spc="-80" dirty="0"/>
              <a:t> </a:t>
            </a:r>
            <a:r>
              <a:rPr sz="3200" spc="-10" dirty="0"/>
              <a:t>РЕАЛИЗАЦИЯ </a:t>
            </a:r>
            <a:r>
              <a:rPr lang="ru-RU" sz="3200" spc="-35" dirty="0"/>
              <a:t>Бизнес-плана</a:t>
            </a:r>
            <a:endParaRPr sz="3200" dirty="0"/>
          </a:p>
        </p:txBody>
      </p:sp>
      <p:sp>
        <p:nvSpPr>
          <p:cNvPr id="6" name="object 6"/>
          <p:cNvSpPr txBox="1"/>
          <p:nvPr/>
        </p:nvSpPr>
        <p:spPr>
          <a:xfrm>
            <a:off x="891336" y="1867661"/>
            <a:ext cx="7362190" cy="4470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Проектирование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разработка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lang="ru-RU" sz="2400" spc="-10" dirty="0">
                <a:latin typeface="Times New Roman"/>
                <a:cs typeface="Times New Roman"/>
              </a:rPr>
              <a:t>бизнес -  плана</a:t>
            </a:r>
            <a:r>
              <a:rPr sz="2400" spc="-10" dirty="0">
                <a:latin typeface="Times New Roman"/>
                <a:cs typeface="Times New Roman"/>
              </a:rPr>
              <a:t>.</a:t>
            </a:r>
            <a:endParaRPr lang="ru-RU" sz="2400" spc="-1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продукту: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Расположение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Просторный тренажерный зал с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кардиозоной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панорамным остеклением;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Студия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Mind&amp;Body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Сайкл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-студия;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Релакс-зона (хамам, финская и инфракрасная сауны);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Парковка;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Комплекс дополнительных услуг (салон красоты, массажный салон);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Кабинет спортивной диагностики;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Детский клуб;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Уютный фитнес-бар и магазин спортивного питания;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Хорошая деловая репутация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36380" cy="6803390"/>
            <a:chOff x="0" y="0"/>
            <a:chExt cx="9136380" cy="68033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36380" cy="64221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33231" y="5958838"/>
              <a:ext cx="734568" cy="84429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56741" y="359486"/>
            <a:ext cx="643191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7705" marR="5080" indent="-675640">
              <a:lnSpc>
                <a:spcPct val="100000"/>
              </a:lnSpc>
              <a:spcBef>
                <a:spcPts val="105"/>
              </a:spcBef>
            </a:pPr>
            <a:r>
              <a:rPr lang="ru-RU" sz="3200" spc="-35" dirty="0"/>
              <a:t>Проектирование плана</a:t>
            </a:r>
            <a:endParaRPr sz="3200" dirty="0"/>
          </a:p>
        </p:txBody>
      </p:sp>
      <p:sp>
        <p:nvSpPr>
          <p:cNvPr id="6" name="object 6"/>
          <p:cNvSpPr txBox="1"/>
          <p:nvPr/>
        </p:nvSpPr>
        <p:spPr>
          <a:xfrm>
            <a:off x="891336" y="1867661"/>
            <a:ext cx="7362190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2400" dirty="0"/>
              <a:t>Проект представляет собой строительство на земельном участке общей площадью 11 000 кв. м. социально значимого регионального многофункционального спортивного центра, включающего: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Административный корпус с общежитием для спортсменов;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Мини-футбольное поле;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Многофункциональный спортивный комплекс 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Объекты инженерной инфраструктуры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Парковку на 120 </a:t>
            </a:r>
            <a:r>
              <a:rPr lang="ru-RU" sz="2400" dirty="0" err="1"/>
              <a:t>машиноместо</a:t>
            </a:r>
            <a:r>
              <a:rPr lang="ru-RU" sz="2400" dirty="0"/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Силовые тренажёры</a:t>
            </a:r>
          </a:p>
        </p:txBody>
      </p:sp>
    </p:spTree>
    <p:extLst>
      <p:ext uri="{BB962C8B-B14F-4D97-AF65-F5344CB8AC3E}">
        <p14:creationId xmlns:p14="http://schemas.microsoft.com/office/powerpoint/2010/main" val="1054611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03360" cy="6803390"/>
            <a:chOff x="0" y="0"/>
            <a:chExt cx="9103360" cy="68033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02852" cy="64221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98180" y="5958838"/>
              <a:ext cx="734568" cy="84429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750087" y="1280921"/>
            <a:ext cx="7643825" cy="3229089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358140" indent="-342900">
              <a:lnSpc>
                <a:spcPct val="100000"/>
              </a:lnSpc>
              <a:spcBef>
                <a:spcPts val="1180"/>
              </a:spcBef>
              <a:buAutoNum type="arabicPeriod"/>
              <a:tabLst>
                <a:tab pos="358140" algn="l"/>
                <a:tab pos="358775" algn="l"/>
              </a:tabLst>
            </a:pPr>
            <a:r>
              <a:rPr lang="ru-RU" sz="6000" dirty="0"/>
              <a:t>Простота</a:t>
            </a:r>
          </a:p>
          <a:p>
            <a:pPr marL="358140" indent="-342900">
              <a:lnSpc>
                <a:spcPct val="100000"/>
              </a:lnSpc>
              <a:spcBef>
                <a:spcPts val="1180"/>
              </a:spcBef>
              <a:buAutoNum type="arabicPeriod"/>
              <a:tabLst>
                <a:tab pos="358140" algn="l"/>
                <a:tab pos="358775" algn="l"/>
              </a:tabLst>
            </a:pPr>
            <a:r>
              <a:rPr lang="ru-RU" sz="6000" spc="-10" dirty="0"/>
              <a:t>Рентабельность</a:t>
            </a:r>
          </a:p>
          <a:p>
            <a:pPr marL="358140" indent="-342900">
              <a:lnSpc>
                <a:spcPct val="100000"/>
              </a:lnSpc>
              <a:spcBef>
                <a:spcPts val="1180"/>
              </a:spcBef>
              <a:buAutoNum type="arabicPeriod"/>
              <a:tabLst>
                <a:tab pos="358140" algn="l"/>
                <a:tab pos="358775" algn="l"/>
              </a:tabLst>
            </a:pPr>
            <a:r>
              <a:rPr lang="ru-RU" sz="6000" spc="-10" dirty="0"/>
              <a:t>Наглядность</a:t>
            </a:r>
            <a:endParaRPr sz="6000" spc="-10"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ТРЕБОВАНИЯ </a:t>
            </a:r>
            <a:r>
              <a:rPr dirty="0"/>
              <a:t>К</a:t>
            </a:r>
            <a:r>
              <a:rPr lang="ru-RU" spc="-75" dirty="0"/>
              <a:t> ПЛАНУ</a:t>
            </a:r>
            <a:endParaRPr spc="-1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7148" y="346074"/>
            <a:ext cx="29222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ИТОГИ</a:t>
            </a:r>
            <a:r>
              <a:rPr spc="-140" dirty="0"/>
              <a:t> </a:t>
            </a:r>
            <a:r>
              <a:rPr spc="-50" dirty="0"/>
              <a:t>РАБОТЫ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882707"/>
              </p:ext>
            </p:extLst>
          </p:nvPr>
        </p:nvGraphicFramePr>
        <p:xfrm>
          <a:off x="1143000" y="1143000"/>
          <a:ext cx="7772400" cy="5029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{7DF18680-E054-41AD-8BC1-D1AEF772440D}</a:tableStyleId>
              </a:tblPr>
              <a:tblGrid>
                <a:gridCol w="2202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9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3821">
                <a:tc>
                  <a:txBody>
                    <a:bodyPr/>
                    <a:lstStyle/>
                    <a:p>
                      <a:pPr marL="67945" algn="just"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Социальные</a:t>
                      </a:r>
                      <a:r>
                        <a:rPr lang="en-US" sz="2400" spc="-20">
                          <a:effectLst/>
                        </a:rPr>
                        <a:t> </a:t>
                      </a:r>
                      <a:r>
                        <a:rPr lang="en-US" sz="2400">
                          <a:effectLst/>
                        </a:rPr>
                        <a:t>задачи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88265" lvl="0" indent="-342900" algn="just">
                        <a:spcAft>
                          <a:spcPts val="0"/>
                        </a:spcAft>
                        <a:buSzPts val="1000"/>
                        <a:buFont typeface="Symbol"/>
                        <a:buChar char=""/>
                        <a:tabLst>
                          <a:tab pos="516890" algn="l"/>
                        </a:tabLst>
                      </a:pPr>
                      <a:r>
                        <a:rPr lang="ru-RU" sz="2400" dirty="0">
                          <a:effectLst/>
                        </a:rPr>
                        <a:t>пропаганда</a:t>
                      </a:r>
                      <a:r>
                        <a:rPr lang="ru-RU" sz="2400" spc="-30" dirty="0">
                          <a:effectLst/>
                        </a:rPr>
                        <a:t> </a:t>
                      </a:r>
                      <a:r>
                        <a:rPr lang="ru-RU" sz="2400" dirty="0">
                          <a:effectLst/>
                        </a:rPr>
                        <a:t>здорового</a:t>
                      </a:r>
                      <a:r>
                        <a:rPr lang="ru-RU" sz="2400" spc="-20" dirty="0">
                          <a:effectLst/>
                        </a:rPr>
                        <a:t> </a:t>
                      </a:r>
                      <a:r>
                        <a:rPr lang="ru-RU" sz="2400" dirty="0">
                          <a:effectLst/>
                        </a:rPr>
                        <a:t>образа</a:t>
                      </a:r>
                      <a:r>
                        <a:rPr lang="ru-RU" sz="2400" spc="-25" dirty="0">
                          <a:effectLst/>
                        </a:rPr>
                        <a:t> </a:t>
                      </a:r>
                      <a:r>
                        <a:rPr lang="ru-RU" sz="2400" dirty="0">
                          <a:effectLst/>
                        </a:rPr>
                        <a:t>жизни,</a:t>
                      </a:r>
                      <a:r>
                        <a:rPr lang="ru-RU" sz="2400" spc="-5" dirty="0">
                          <a:effectLst/>
                        </a:rPr>
                        <a:t> </a:t>
                      </a:r>
                      <a:r>
                        <a:rPr lang="ru-RU" sz="2400" dirty="0">
                          <a:effectLst/>
                        </a:rPr>
                        <a:t>развитие</a:t>
                      </a:r>
                      <a:r>
                        <a:rPr lang="ru-RU" sz="2400" spc="-15" dirty="0">
                          <a:effectLst/>
                        </a:rPr>
                        <a:t> </a:t>
                      </a:r>
                      <a:r>
                        <a:rPr lang="ru-RU" sz="2400" dirty="0">
                          <a:effectLst/>
                        </a:rPr>
                        <a:t>физической</a:t>
                      </a:r>
                      <a:r>
                        <a:rPr lang="ru-RU" sz="2400" spc="-25" dirty="0">
                          <a:effectLst/>
                        </a:rPr>
                        <a:t> </a:t>
                      </a:r>
                      <a:r>
                        <a:rPr lang="ru-RU" sz="2400" dirty="0">
                          <a:effectLst/>
                        </a:rPr>
                        <a:t>культуры</a:t>
                      </a:r>
                      <a:r>
                        <a:rPr lang="ru-RU" sz="2400" spc="-235" dirty="0">
                          <a:effectLst/>
                        </a:rPr>
                        <a:t> </a:t>
                      </a:r>
                      <a:r>
                        <a:rPr lang="ru-RU" sz="2400" dirty="0">
                          <a:effectLst/>
                        </a:rPr>
                        <a:t>и</a:t>
                      </a:r>
                      <a:r>
                        <a:rPr lang="ru-RU" sz="2400" spc="-10" dirty="0">
                          <a:effectLst/>
                        </a:rPr>
                        <a:t> </a:t>
                      </a:r>
                      <a:r>
                        <a:rPr lang="ru-RU" sz="2400" dirty="0">
                          <a:effectLst/>
                        </a:rPr>
                        <a:t>спорта</a:t>
                      </a:r>
                    </a:p>
                    <a:p>
                      <a:pPr marL="342900" lvl="0" indent="-342900" algn="just">
                        <a:lnSpc>
                          <a:spcPts val="1215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"/>
                        <a:tabLst>
                          <a:tab pos="516890" algn="l"/>
                        </a:tabLst>
                      </a:pPr>
                      <a:r>
                        <a:rPr lang="en-US" sz="2400" dirty="0" err="1">
                          <a:effectLst/>
                        </a:rPr>
                        <a:t>оздоровление</a:t>
                      </a:r>
                      <a:r>
                        <a:rPr lang="en-US" sz="2400" spc="-15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нации</a:t>
                      </a:r>
                      <a:endParaRPr lang="ru-RU" sz="2400" dirty="0">
                        <a:effectLst/>
                      </a:endParaRPr>
                    </a:p>
                    <a:p>
                      <a:pPr marL="342900" marR="548005" lvl="0" indent="-342900" algn="just">
                        <a:spcAft>
                          <a:spcPts val="0"/>
                        </a:spcAft>
                        <a:buSzPts val="1000"/>
                        <a:buFont typeface="Symbol"/>
                        <a:buChar char=""/>
                        <a:tabLst>
                          <a:tab pos="516890" algn="l"/>
                        </a:tabLst>
                      </a:pPr>
                      <a:r>
                        <a:rPr lang="ru-RU" sz="2400" dirty="0">
                          <a:effectLst/>
                        </a:rPr>
                        <a:t>обеспечение доступности спортивных объектов для детей </a:t>
                      </a:r>
                      <a:endParaRPr lang="ru-RU" sz="2400" dirty="0">
                        <a:effectLst/>
                        <a:latin typeface="Times New Roman"/>
                        <a:ea typeface="Symbol"/>
                        <a:cs typeface="Symbo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59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</a:p>
                    <a:p>
                      <a:pPr marL="67945" algn="ju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Площадь</a:t>
                      </a:r>
                      <a:r>
                        <a:rPr lang="en-US" sz="2400" spc="-15">
                          <a:effectLst/>
                        </a:rPr>
                        <a:t> </a:t>
                      </a:r>
                      <a:r>
                        <a:rPr lang="en-US" sz="2400">
                          <a:effectLst/>
                        </a:rPr>
                        <a:t>комплекса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Общая</a:t>
                      </a:r>
                      <a:r>
                        <a:rPr lang="ru-RU" sz="2400" spc="-5" dirty="0">
                          <a:effectLst/>
                        </a:rPr>
                        <a:t> </a:t>
                      </a:r>
                      <a:r>
                        <a:rPr lang="ru-RU" sz="2400" dirty="0">
                          <a:effectLst/>
                        </a:rPr>
                        <a:t>площадь</a:t>
                      </a:r>
                      <a:r>
                        <a:rPr lang="ru-RU" sz="2400" spc="-10" dirty="0">
                          <a:effectLst/>
                        </a:rPr>
                        <a:t> </a:t>
                      </a:r>
                      <a:r>
                        <a:rPr lang="ru-RU" sz="2400" dirty="0">
                          <a:effectLst/>
                        </a:rPr>
                        <a:t>–</a:t>
                      </a:r>
                      <a:r>
                        <a:rPr lang="ru-RU" sz="2400" spc="-5" dirty="0">
                          <a:effectLst/>
                        </a:rPr>
                        <a:t> 11000 </a:t>
                      </a:r>
                      <a:r>
                        <a:rPr lang="ru-RU" sz="2400" spc="-5" dirty="0" err="1">
                          <a:effectLst/>
                        </a:rPr>
                        <a:t>кв.м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9428">
                <a:tc>
                  <a:txBody>
                    <a:bodyPr/>
                    <a:lstStyle/>
                    <a:p>
                      <a:pPr marL="67945" algn="just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Количество</a:t>
                      </a:r>
                      <a:endParaRPr lang="ru-RU" sz="2400">
                        <a:effectLst/>
                      </a:endParaRPr>
                    </a:p>
                    <a:p>
                      <a:pPr marL="67945" algn="just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зданий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algn="just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264</Words>
  <Application>Microsoft Office PowerPoint</Application>
  <PresentationFormat>Экран (4:3)</PresentationFormat>
  <Paragraphs>60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Arial</vt:lpstr>
      <vt:lpstr>Symbol</vt:lpstr>
      <vt:lpstr>Times New Roman</vt:lpstr>
      <vt:lpstr>Office Theme</vt:lpstr>
      <vt:lpstr>ИНДИВИДУАЛЬНЫЙ ПРОЕКТ</vt:lpstr>
      <vt:lpstr>АКТУАЛЬНОСТЬ</vt:lpstr>
      <vt:lpstr>ЦЕЛЬ И ЗАДАЧИ РАБОТЫ</vt:lpstr>
      <vt:lpstr>ТЕОРЕТИЧЕСКИЕ ОСНОВЫ РАЗРАБОТКИ</vt:lpstr>
      <vt:lpstr>АНАЛИЗ БАЗЫ РАЗРАБОТКИ</vt:lpstr>
      <vt:lpstr>ПРАКТИЧЕСКАЯ РЕАЛИЗАЦИЯ Бизнес-плана</vt:lpstr>
      <vt:lpstr>Проектирование плана</vt:lpstr>
      <vt:lpstr>ТРЕБОВАНИЯ К ПЛАНУ</vt:lpstr>
      <vt:lpstr>ИТОГИ РАБОТЫ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dnomer32</dc:creator>
  <cp:lastModifiedBy>u</cp:lastModifiedBy>
  <cp:revision>4</cp:revision>
  <dcterms:created xsi:type="dcterms:W3CDTF">2022-05-08T07:29:56Z</dcterms:created>
  <dcterms:modified xsi:type="dcterms:W3CDTF">2022-12-30T04:44:45Z</dcterms:modified>
</cp:coreProperties>
</file>